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426" r:id="rId5"/>
    <p:sldId id="391" r:id="rId6"/>
    <p:sldId id="410" r:id="rId7"/>
    <p:sldId id="411" r:id="rId8"/>
    <p:sldId id="412" r:id="rId9"/>
    <p:sldId id="414" r:id="rId10"/>
    <p:sldId id="415" r:id="rId11"/>
    <p:sldId id="416" r:id="rId12"/>
    <p:sldId id="417" r:id="rId13"/>
    <p:sldId id="422" r:id="rId14"/>
    <p:sldId id="394" r:id="rId15"/>
    <p:sldId id="419" r:id="rId16"/>
    <p:sldId id="317" r:id="rId17"/>
    <p:sldId id="424" r:id="rId18"/>
    <p:sldId id="409" r:id="rId19"/>
    <p:sldId id="425" r:id="rId20"/>
    <p:sldId id="423" r:id="rId21"/>
    <p:sldId id="427" r:id="rId22"/>
    <p:sldId id="31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E6E6E6"/>
    <a:srgbClr val="FFFFFF"/>
    <a:srgbClr val="FFF7EF"/>
    <a:srgbClr val="EE836B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 autoAdjust="0"/>
    <p:restoredTop sz="85429" autoAdjust="0"/>
  </p:normalViewPr>
  <p:slideViewPr>
    <p:cSldViewPr snapToGrid="0" showGuides="1">
      <p:cViewPr varScale="1">
        <p:scale>
          <a:sx n="97" d="100"/>
          <a:sy n="97" d="100"/>
        </p:scale>
        <p:origin x="882" y="90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26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73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8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99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8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79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05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18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643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1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9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885903" y="1933562"/>
            <a:ext cx="490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Learn OpenGL</a:t>
            </a:r>
            <a:endParaRPr lang="zh-CN" altLang="en-US" sz="54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B98E1A-A39B-41C9-BDF6-C480DDA2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770" y="2244139"/>
            <a:ext cx="4866946" cy="36197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C85334-53ED-4E6D-B262-9C43B20DCA25}"/>
              </a:ext>
            </a:extLst>
          </p:cNvPr>
          <p:cNvSpPr/>
          <p:nvPr/>
        </p:nvSpPr>
        <p:spPr>
          <a:xfrm>
            <a:off x="941131" y="1310673"/>
            <a:ext cx="1050361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反射表现为物体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或物体的一部分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周围环境，即根据观察者的视角，物体的颜色或多或少等于环境。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B058AF-F392-4841-8EA1-3D004E1ECD23}"/>
              </a:ext>
            </a:extLst>
          </p:cNvPr>
          <p:cNvSpPr/>
          <p:nvPr/>
        </p:nvSpPr>
        <p:spPr>
          <a:xfrm>
            <a:off x="1324590" y="1899385"/>
            <a:ext cx="4961287" cy="47089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vec3(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 = reflect(-viewDir,norm);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reflection  = vec3(texture(texture_cube_map1,R));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vec4(reflection,1.0);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0387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https://learnopengl-cn.github.io/img/04/06/cubemaps_refraction_theory.png">
            <a:extLst>
              <a:ext uri="{FF2B5EF4-FFF2-40B4-BE49-F238E27FC236}">
                <a16:creationId xmlns:a16="http://schemas.microsoft.com/office/drawing/2014/main" id="{468B9920-02B0-4D30-8CEF-DEF1273CE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7" y="2332644"/>
            <a:ext cx="42862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9AC75C-89EF-4FB4-B0C7-CBBD95458D8C}"/>
              </a:ext>
            </a:extLst>
          </p:cNvPr>
          <p:cNvSpPr/>
          <p:nvPr/>
        </p:nvSpPr>
        <p:spPr>
          <a:xfrm>
            <a:off x="1211825" y="1766568"/>
            <a:ext cx="4869579" cy="48936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vec3(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折射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ratio = 1.00 / 1.52;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 = refract(-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norm, ratio);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reflection  = vec3(texture(texture_cube_map1,R));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vec4(reflection,1.0);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61D8C6-3DAD-4882-BF25-FEF712728B2C}"/>
              </a:ext>
            </a:extLst>
          </p:cNvPr>
          <p:cNvSpPr/>
          <p:nvPr/>
        </p:nvSpPr>
        <p:spPr>
          <a:xfrm>
            <a:off x="1290638" y="1229706"/>
            <a:ext cx="1011739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环境映射的另一种形式是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折射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，和反射很相似。折射是光线由于传播介质的改变而产生的方向变化。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64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4C7DD70-1DD5-4CDA-B319-90F6B3EB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29" y="2185145"/>
            <a:ext cx="4866946" cy="36197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7DA386-546C-452D-8D33-10C6D37B7CC8}"/>
              </a:ext>
            </a:extLst>
          </p:cNvPr>
          <p:cNvSpPr/>
          <p:nvPr/>
        </p:nvSpPr>
        <p:spPr>
          <a:xfrm>
            <a:off x="1290638" y="1229706"/>
            <a:ext cx="1011739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环境映射的另一种形式是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折射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，和反射很相似。折射是光线由于传播介质的改变而产生的方向变化。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1C37F-B656-42C7-BB7C-28F81C557632}"/>
              </a:ext>
            </a:extLst>
          </p:cNvPr>
          <p:cNvSpPr/>
          <p:nvPr/>
        </p:nvSpPr>
        <p:spPr>
          <a:xfrm>
            <a:off x="1211825" y="1766568"/>
            <a:ext cx="4869579" cy="48936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vec3(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折射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ratio = 1.00 / 1.52;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 = refract(-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norm, ratio);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reflection  = vec3(texture(texture_cube_map1,R));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vec4(reflection,1.0);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89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F1E9DD-9C95-40ED-9C67-E014CED1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58" y="1989733"/>
            <a:ext cx="4902293" cy="36736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1D96F6-F08F-4E39-A95C-1A435E561DCA}"/>
              </a:ext>
            </a:extLst>
          </p:cNvPr>
          <p:cNvSpPr/>
          <p:nvPr/>
        </p:nvSpPr>
        <p:spPr>
          <a:xfrm>
            <a:off x="1139116" y="1646158"/>
            <a:ext cx="5469501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VS_OUT 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Normal;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sampler2D texture_diffuse1;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sampler2D texture_specular1;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 = reflect(-viewDir,norm);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reflection  = vec3(texture(texture_cube_map1,R));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vec3(texture(texture_specular1,fs_in.TexCoord)) * reflection 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diff = max(normalize(dot(norm,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)), 0.0f);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diff * vec3(texture(texture_diffuse1,fs_in.TexCoord));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FragColor = vec4(specular + diffuse,1.0);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88176D-F66F-4DC7-AA96-95BEFBFA8BB8}"/>
              </a:ext>
            </a:extLst>
          </p:cNvPr>
          <p:cNvSpPr/>
          <p:nvPr/>
        </p:nvSpPr>
        <p:spPr>
          <a:xfrm>
            <a:off x="1139116" y="120157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引入反射贴图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97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333AAA-F354-4C22-AF04-69D9CDFD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715" y="3775373"/>
            <a:ext cx="3738702" cy="2836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FF56000-24DF-42EF-87EF-267E3FE29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47" y="1718828"/>
            <a:ext cx="3738702" cy="28217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A85A402-BA21-45AE-BB0C-AAFF46706D4F}"/>
              </a:ext>
            </a:extLst>
          </p:cNvPr>
          <p:cNvSpPr/>
          <p:nvPr/>
        </p:nvSpPr>
        <p:spPr>
          <a:xfrm>
            <a:off x="7598053" y="1117654"/>
            <a:ext cx="3882895" cy="54938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330 core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(triangles) in;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triangle_strip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max_vertices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3) out;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VS_OUT 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float time;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explode(vec4 position, vec3 normal)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magnitude = 2.0;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direction = normal * ((time + 1.0) / 2.0) * magnitude; 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return position + vec4(direction, 0.0);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 = vec3(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- vec3(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b = vec3(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- vec3(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return normalize(cross(a, b));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 {    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explode(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normal);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explode(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normal);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explode(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normal);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[2].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EndPrimitive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C70CDC8-6350-4620-905D-083E8D84C2E9}"/>
              </a:ext>
            </a:extLst>
          </p:cNvPr>
          <p:cNvSpPr/>
          <p:nvPr/>
        </p:nvSpPr>
        <p:spPr>
          <a:xfrm>
            <a:off x="1139116" y="1201572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顶点移动爆炸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26F115-C03E-4BD5-8335-7A47C525E159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几何着色器</a:t>
            </a:r>
          </a:p>
        </p:txBody>
      </p:sp>
    </p:spTree>
    <p:extLst>
      <p:ext uri="{BB962C8B-B14F-4D97-AF65-F5344CB8AC3E}">
        <p14:creationId xmlns:p14="http://schemas.microsoft.com/office/powerpoint/2010/main" val="345180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298CA-F511-40CA-86B3-50206113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" y="1901243"/>
            <a:ext cx="4902293" cy="368751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369B41-17E1-43BD-80E8-55A0E4199268}"/>
              </a:ext>
            </a:extLst>
          </p:cNvPr>
          <p:cNvSpPr/>
          <p:nvPr/>
        </p:nvSpPr>
        <p:spPr>
          <a:xfrm>
            <a:off x="6937569" y="1215314"/>
            <a:ext cx="4902293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(triangles) in;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line_strip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max_vertices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6) out;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 float MAGNITUDE = 0.2;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GenerateLine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index)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[index].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[index].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vec4(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[index].Normal, 0.0) * MAGNITUDE);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EndPrimitive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GenerateLine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(0); // first vertex normal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GenerateLine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(1); // second vertex normal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GenerateLine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(2); // third vertex normal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CCDD9-672F-40A7-AF10-A75352E9BDF3}"/>
              </a:ext>
            </a:extLst>
          </p:cNvPr>
          <p:cNvSpPr/>
          <p:nvPr/>
        </p:nvSpPr>
        <p:spPr>
          <a:xfrm>
            <a:off x="1139116" y="1201572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法向量显示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85BB10-37F1-47BE-AD48-AD8C544663A3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几何着色器</a:t>
            </a:r>
          </a:p>
        </p:txBody>
      </p:sp>
    </p:spTree>
    <p:extLst>
      <p:ext uri="{BB962C8B-B14F-4D97-AF65-F5344CB8AC3E}">
        <p14:creationId xmlns:p14="http://schemas.microsoft.com/office/powerpoint/2010/main" val="55400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4275" y="2834722"/>
            <a:ext cx="20313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实例化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387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8432" y="418955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02C2B9-A6CB-4AD1-A3E5-84176D27AA0C}"/>
              </a:ext>
            </a:extLst>
          </p:cNvPr>
          <p:cNvSpPr/>
          <p:nvPr/>
        </p:nvSpPr>
        <p:spPr>
          <a:xfrm>
            <a:off x="1738432" y="3966883"/>
            <a:ext cx="797396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67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solidFill>
                  <a:srgbClr val="667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667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>
                <a:solidFill>
                  <a:srgbClr val="C76B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amount_of_models_to_draw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++) </a:t>
            </a:r>
          </a:p>
          <a:p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</a:p>
          <a:p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DoSomePreparations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</a:t>
            </a:r>
            <a:r>
              <a:rPr lang="en-US" altLang="zh-CN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r>
              <a:rPr lang="en-US" altLang="zh-CN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VAO</a:t>
            </a:r>
            <a:r>
              <a:rPr lang="zh-CN" altLang="en-US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，绑定纹理，设置</a:t>
            </a:r>
            <a:r>
              <a:rPr lang="en-US" altLang="zh-CN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</a:t>
            </a:r>
            <a:r>
              <a:rPr lang="zh-CN" altLang="en-US" dirty="0">
                <a:solidFill>
                  <a:srgbClr val="6B73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rgbClr val="5E66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glDrawArrays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(GL_TRIANGLES, </a:t>
            </a:r>
            <a:r>
              <a:rPr lang="en-US" altLang="zh-CN" dirty="0">
                <a:solidFill>
                  <a:srgbClr val="C76B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amount_of_vertices</a:t>
            </a:r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 </a:t>
            </a:r>
          </a:p>
          <a:p>
            <a:r>
              <a:rPr lang="en-US" altLang="zh-CN" dirty="0">
                <a:solidFill>
                  <a:srgbClr val="5E66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142D15-A203-4E7E-AEC0-6C4D491B6798}"/>
              </a:ext>
            </a:extLst>
          </p:cNvPr>
          <p:cNvSpPr/>
          <p:nvPr/>
        </p:nvSpPr>
        <p:spPr>
          <a:xfrm>
            <a:off x="941131" y="1356369"/>
            <a:ext cx="10365966" cy="212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在绘制顶点数据前会做很多准备工作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比如告诉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该从哪个缓冲读取数据，从哪寻找顶点属性，而且这些都是在相对缓慢的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(CPU to GPU Bus)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上进行的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，所以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绘制大量模型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(Instance)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时，会因为绘制调用过多而达到性能瓶颈。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(Instancing)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能够将数据一次性发送给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，然后使用一个绘制函数让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利用这些数据绘制多个物体。</a:t>
            </a:r>
          </a:p>
        </p:txBody>
      </p:sp>
    </p:spTree>
    <p:extLst>
      <p:ext uri="{BB962C8B-B14F-4D97-AF65-F5344CB8AC3E}">
        <p14:creationId xmlns:p14="http://schemas.microsoft.com/office/powerpoint/2010/main" val="229463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8088D3-5395-4C20-9538-0E384332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08" y="1685244"/>
            <a:ext cx="4902293" cy="3687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8432" y="418955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F24025-57AF-4DF0-BEC1-00653955D1C0}"/>
              </a:ext>
            </a:extLst>
          </p:cNvPr>
          <p:cNvSpPr/>
          <p:nvPr/>
        </p:nvSpPr>
        <p:spPr>
          <a:xfrm>
            <a:off x="941131" y="1728507"/>
            <a:ext cx="5754637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glBindVertexArray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m_uiVAO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GLuint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glGenBuffers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glBufferData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.size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*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&amp;</a:t>
            </a:r>
            <a:r>
              <a:rPr lang="en-US" altLang="zh-CN" sz="12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2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2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GL_STATIC_DRAW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glEnableVertexAttribArray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glVertexAttribPointer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(5, 2,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GL_FALSE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(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*)0);</a:t>
            </a:r>
          </a:p>
          <a:p>
            <a:r>
              <a:rPr lang="en-US" altLang="zh-CN" sz="1200" b="1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glVertexAttribDivisor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(5, 1);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glBindVertexArray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m_spRenderState</a:t>
            </a:r>
            <a:r>
              <a:rPr lang="en-US" altLang="zh-CN" sz="12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GetDrawMode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== </a:t>
            </a:r>
            <a:r>
              <a:rPr lang="en-US" altLang="zh-CN" sz="12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DRAW_MODE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200" dirty="0">
                <a:solidFill>
                  <a:srgbClr val="2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ELEMENT_INSTANCE_MODE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m_uiInstance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.size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C443A5-AD81-4521-9493-33EF2F22FBFE}"/>
              </a:ext>
            </a:extLst>
          </p:cNvPr>
          <p:cNvSpPr/>
          <p:nvPr/>
        </p:nvSpPr>
        <p:spPr>
          <a:xfrm>
            <a:off x="941131" y="5961345"/>
            <a:ext cx="5754637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glDrawElementsInstanced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GL_TRIANGLES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static_cast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m_vecIndexs.size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()),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GL_UNSIGNED_INT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m_uiInstance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224654-F6CA-474D-B553-B4ED995D5758}"/>
              </a:ext>
            </a:extLst>
          </p:cNvPr>
          <p:cNvSpPr/>
          <p:nvPr/>
        </p:nvSpPr>
        <p:spPr>
          <a:xfrm>
            <a:off x="895893" y="1212581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配置实例化数组顶点属性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3AA642-E64E-4927-B02E-DCCED073D2FF}"/>
              </a:ext>
            </a:extLst>
          </p:cNvPr>
          <p:cNvSpPr/>
          <p:nvPr/>
        </p:nvSpPr>
        <p:spPr>
          <a:xfrm>
            <a:off x="895893" y="546075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对象渲染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311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8088D3-5395-4C20-9538-0E384332F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57" y="1989732"/>
            <a:ext cx="4902293" cy="3687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8432" y="418955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D27887-6C6E-4A50-9F6E-D3B0D94926FA}"/>
              </a:ext>
            </a:extLst>
          </p:cNvPr>
          <p:cNvSpPr/>
          <p:nvPr/>
        </p:nvSpPr>
        <p:spPr>
          <a:xfrm>
            <a:off x="1173109" y="2402326"/>
            <a:ext cx="4201135" cy="28623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2)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5) in vec2 offset;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vec3 Color;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pos = vec2(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*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gl_InstanceID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100.0);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vec4(pos+offset,0.0,1.0);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Color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F6F964-E119-4DDF-A735-7F0AB2A2AC85}"/>
              </a:ext>
            </a:extLst>
          </p:cNvPr>
          <p:cNvSpPr/>
          <p:nvPr/>
        </p:nvSpPr>
        <p:spPr>
          <a:xfrm>
            <a:off x="941131" y="155238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顶点着色器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80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9E70C2E2-9F27-44ED-A910-B2D4459DD416}"/>
              </a:ext>
            </a:extLst>
          </p:cNvPr>
          <p:cNvSpPr/>
          <p:nvPr/>
        </p:nvSpPr>
        <p:spPr>
          <a:xfrm>
            <a:off x="7284675" y="3452066"/>
            <a:ext cx="3221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sp>
        <p:nvSpPr>
          <p:cNvPr id="351" name="MH_Number_1">
            <a:extLst>
              <a:ext uri="{FF2B5EF4-FFF2-40B4-BE49-F238E27FC236}">
                <a16:creationId xmlns:a16="http://schemas.microsoft.com/office/drawing/2014/main" id="{65A06D64-29A9-4DE1-88E4-86671CA394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35399" y="3354866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连接符 353">
            <a:extLst>
              <a:ext uri="{FF2B5EF4-FFF2-40B4-BE49-F238E27FC236}">
                <a16:creationId xmlns:a16="http://schemas.microsoft.com/office/drawing/2014/main" id="{44BFA61F-BF42-4DF2-84D3-1164AC20EBFE}"/>
              </a:ext>
            </a:extLst>
          </p:cNvPr>
          <p:cNvCxnSpPr>
            <a:cxnSpLocks/>
          </p:cNvCxnSpPr>
          <p:nvPr/>
        </p:nvCxnSpPr>
        <p:spPr>
          <a:xfrm>
            <a:off x="7277154" y="3972309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E76FF4-55B7-44A7-B75F-1F750247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44" y="1999564"/>
            <a:ext cx="4902293" cy="3687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8432" y="418955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780E9F-5EBD-4F04-86B6-C29A4CE9E388}"/>
              </a:ext>
            </a:extLst>
          </p:cNvPr>
          <p:cNvSpPr/>
          <p:nvPr/>
        </p:nvSpPr>
        <p:spPr>
          <a:xfrm>
            <a:off x="790275" y="1350891"/>
            <a:ext cx="6044687" cy="53399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glBindVertexArray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m_uiVAO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1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GLuint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glGenBuffers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glBindBuffer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uiInstanceVBO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glBufferData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.size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*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&amp;</a:t>
            </a:r>
            <a:r>
              <a:rPr lang="en-US" altLang="zh-CN" sz="11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1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1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GL_STATIC_DRAW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glEnableVertexAttribArray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glVertexAttribPointer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(5, 4,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GL_FALSE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(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*)0);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glEnableVertexAttribArray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glVertexAttribPointer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(6, 4,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GL_FALSE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(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*)(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glEnableVertexAttribArray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glVertexAttribPointer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(7, 4,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GL_FALSE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(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*)(2 *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glEnableVertexAttribArray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glVertexAttribPointer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(8, 4,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GL_FALSE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(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*)(3 * </a:t>
            </a:r>
            <a:r>
              <a:rPr lang="en-US" altLang="zh-CN" sz="11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sizeof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glVertexAttribDivisor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(5, 1);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glVertexAttribDivisor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(6, 1);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glVertexAttribDivisor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(7, 1);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glVertexAttribDivisor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(8, 1);</a:t>
            </a:r>
          </a:p>
          <a:p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glBindVertexArray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(0);</a:t>
            </a:r>
          </a:p>
          <a:p>
            <a:r>
              <a:rPr lang="en-US" altLang="zh-CN" sz="11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glBindBuffer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1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GL_ARRAY_BUFFER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m_spRenderState</a:t>
            </a:r>
            <a:r>
              <a:rPr lang="en-US" altLang="zh-CN" sz="11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GetDrawMode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 == </a:t>
            </a:r>
            <a:r>
              <a:rPr lang="en-US" altLang="zh-CN" sz="11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DRAW_MODE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100" dirty="0">
                <a:solidFill>
                  <a:srgbClr val="2F4F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ELEMENT_INSTANCE_MODE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m_uiInstance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1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vecOffset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.size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176576-146D-4166-BE80-16B2CC440C43}"/>
              </a:ext>
            </a:extLst>
          </p:cNvPr>
          <p:cNvSpPr/>
          <p:nvPr/>
        </p:nvSpPr>
        <p:spPr>
          <a:xfrm>
            <a:off x="800256" y="1019574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配置实例化数组顶点属性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22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E76FF4-55B7-44A7-B75F-1F750247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744" y="1999564"/>
            <a:ext cx="4902293" cy="36875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38432" y="418955"/>
            <a:ext cx="156966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实例化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176576-146D-4166-BE80-16B2CC440C43}"/>
              </a:ext>
            </a:extLst>
          </p:cNvPr>
          <p:cNvSpPr/>
          <p:nvPr/>
        </p:nvSpPr>
        <p:spPr>
          <a:xfrm>
            <a:off x="941131" y="1447586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配置实例化数组顶点属性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166772-E5A8-482B-A9D7-88838C614CC9}"/>
              </a:ext>
            </a:extLst>
          </p:cNvPr>
          <p:cNvSpPr/>
          <p:nvPr/>
        </p:nvSpPr>
        <p:spPr>
          <a:xfrm>
            <a:off x="1101213" y="2198517"/>
            <a:ext cx="5525729" cy="3600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1) in vec2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5) in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82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88724" y="2834722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earnopengl-cn.github.io/img/04/06/cubemaps_skybox.png">
            <a:extLst>
              <a:ext uri="{FF2B5EF4-FFF2-40B4-BE49-F238E27FC236}">
                <a16:creationId xmlns:a16="http://schemas.microsoft.com/office/drawing/2014/main" id="{3A78FE7D-A0F1-49CD-83E6-776722F42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819" y="3329259"/>
            <a:ext cx="4146381" cy="31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learnopengl-cn.github.io/img/04/06/cubemaps_sampling.png">
            <a:extLst>
              <a:ext uri="{FF2B5EF4-FFF2-40B4-BE49-F238E27FC236}">
                <a16:creationId xmlns:a16="http://schemas.microsoft.com/office/drawing/2014/main" id="{7698E015-408F-46A9-B64B-57BC1666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4" y="3029095"/>
            <a:ext cx="3810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76AE70-AFF6-4B7E-A92D-3DA64EB79481}"/>
              </a:ext>
            </a:extLst>
          </p:cNvPr>
          <p:cNvSpPr/>
          <p:nvPr/>
        </p:nvSpPr>
        <p:spPr>
          <a:xfrm>
            <a:off x="941131" y="1203122"/>
            <a:ext cx="102283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立方体贴图是一个包含了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纹理的纹理，每个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纹理都组成了立方体的一个面。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为什么要把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张纹理合并到一张纹理中，而不是直接使用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个单独的纹理呢？立方体贴图有一个非常有用的特性，可以通过一个方向向量来进行索引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128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https://learnopengl-cn.github.io/img/04/06/cubemaps_sampling.png">
            <a:extLst>
              <a:ext uri="{FF2B5EF4-FFF2-40B4-BE49-F238E27FC236}">
                <a16:creationId xmlns:a16="http://schemas.microsoft.com/office/drawing/2014/main" id="{7698E015-408F-46A9-B64B-57BC1666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64" y="3029095"/>
            <a:ext cx="3810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1B4546-2ED3-415C-8E39-3D939C21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819" y="3329259"/>
            <a:ext cx="4130755" cy="31097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676AE70-AFF6-4B7E-A92D-3DA64EB79481}"/>
              </a:ext>
            </a:extLst>
          </p:cNvPr>
          <p:cNvSpPr/>
          <p:nvPr/>
        </p:nvSpPr>
        <p:spPr>
          <a:xfrm>
            <a:off x="941131" y="1203122"/>
            <a:ext cx="10228313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立方体贴图是一个包含了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纹理的纹理，每个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纹理都组成了立方体的一个面。</a:t>
            </a:r>
            <a:endParaRPr lang="en-US" altLang="zh-CN" dirty="0">
              <a:solidFill>
                <a:srgbClr val="22222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为什么要把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张纹理合并到一张纹理中，而不是直接使用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个单独的纹理呢？立方体贴图有一个非常有用的特性，可以通过一个方向向量来进行索引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236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4C03DF-C8AE-484A-BE51-560AB9F44C83}"/>
              </a:ext>
            </a:extLst>
          </p:cNvPr>
          <p:cNvSpPr/>
          <p:nvPr/>
        </p:nvSpPr>
        <p:spPr>
          <a:xfrm>
            <a:off x="1641987" y="2115826"/>
            <a:ext cx="9448800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glGenTextures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(0);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2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vecCubeMap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.size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++)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unsigned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pImageData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stbi_load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vecCubeMap</a:t>
            </a:r>
            <a:r>
              <a:rPr lang="en-US" altLang="zh-CN" sz="12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c_str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pPr lvl="1"/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pImageData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2"/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glTexImage2D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GL_TEXTURE_CUBE_MAP_POSITIVE_X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GL_RGB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GL_RGB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GL_UNSIGNED_BYTE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pImageData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GL_TEXTURE_MIN_FILTER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GL_LINEAR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GL_TEXTURE_MAG_FILTER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GL_LINEAR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62849B-91CE-4B2D-8580-8D92DCBF2C40}"/>
              </a:ext>
            </a:extLst>
          </p:cNvPr>
          <p:cNvSpPr txBox="1"/>
          <p:nvPr/>
        </p:nvSpPr>
        <p:spPr>
          <a:xfrm>
            <a:off x="941131" y="1414670"/>
            <a:ext cx="21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创建立方体贴图</a:t>
            </a:r>
          </a:p>
        </p:txBody>
      </p:sp>
    </p:spTree>
    <p:extLst>
      <p:ext uri="{BB962C8B-B14F-4D97-AF65-F5344CB8AC3E}">
        <p14:creationId xmlns:p14="http://schemas.microsoft.com/office/powerpoint/2010/main" val="268649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CA63BB3-DB2C-4E09-BB47-6BD5604C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58" y="2023429"/>
            <a:ext cx="4902792" cy="363995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A4D5DAB-3D75-450B-96AC-9FC7A01A05F8}"/>
              </a:ext>
            </a:extLst>
          </p:cNvPr>
          <p:cNvSpPr/>
          <p:nvPr/>
        </p:nvSpPr>
        <p:spPr>
          <a:xfrm>
            <a:off x="1075869" y="3223315"/>
            <a:ext cx="4837471" cy="3231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pos = matProjection * matView  * vec4(aPos, 1.0);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pos.xyww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4C5F05-C8AB-4283-A252-A9641F0D9B99}"/>
              </a:ext>
            </a:extLst>
          </p:cNvPr>
          <p:cNvSpPr txBox="1"/>
          <p:nvPr/>
        </p:nvSpPr>
        <p:spPr>
          <a:xfrm>
            <a:off x="941131" y="1414670"/>
            <a:ext cx="21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顶点着色器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DB318E-A24B-4DBD-8C41-9AA67FE2BA0D}"/>
              </a:ext>
            </a:extLst>
          </p:cNvPr>
          <p:cNvSpPr txBox="1"/>
          <p:nvPr/>
        </p:nvSpPr>
        <p:spPr>
          <a:xfrm>
            <a:off x="1075869" y="1802568"/>
            <a:ext cx="558461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移除观察矩阵中的位移部分，移动不会影响天空盒的位置向量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天空盒的深度值为最大值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，只要它前面有一个物体，深度测试就会失败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深度函数，将它从默认的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GL_LESS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GL_LEQUAL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59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ACB2518-BDA5-4DEF-8811-987FFDB8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05" y="2008150"/>
            <a:ext cx="4866946" cy="36394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立方体贴图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0B552EF-2B2D-4AC0-82CA-7838E8A2A309}"/>
              </a:ext>
            </a:extLst>
          </p:cNvPr>
          <p:cNvSpPr txBox="1"/>
          <p:nvPr/>
        </p:nvSpPr>
        <p:spPr>
          <a:xfrm>
            <a:off x="941131" y="1414670"/>
            <a:ext cx="219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片段着色器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688E95-B45D-43D6-9BCF-EDA44CB710D4}"/>
              </a:ext>
            </a:extLst>
          </p:cNvPr>
          <p:cNvSpPr/>
          <p:nvPr/>
        </p:nvSpPr>
        <p:spPr>
          <a:xfrm>
            <a:off x="1075869" y="3223315"/>
            <a:ext cx="4837471" cy="249299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VS_OUT 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fs_in.texCoord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2E0096-AC45-48AC-896E-E1005FCB7BBB}"/>
              </a:ext>
            </a:extLst>
          </p:cNvPr>
          <p:cNvSpPr txBox="1"/>
          <p:nvPr/>
        </p:nvSpPr>
        <p:spPr>
          <a:xfrm>
            <a:off x="1075869" y="1802568"/>
            <a:ext cx="5584615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移除观察矩阵中的位移部分，移动不会影响天空盒的位置向量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天空盒的深度值为最大值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，只要它前面有一个物体，深度测试就会失败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深度函数，将它从默认的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GL_LESS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GL_LEQUAL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46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F5E485-47C4-4238-80D8-ABC2E4DA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60" y="2197356"/>
            <a:ext cx="4286250" cy="38004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333970-C848-44AE-9859-1BE52A2B0162}"/>
              </a:ext>
            </a:extLst>
          </p:cNvPr>
          <p:cNvSpPr/>
          <p:nvPr/>
        </p:nvSpPr>
        <p:spPr>
          <a:xfrm>
            <a:off x="1324590" y="1899385"/>
            <a:ext cx="4961287" cy="470898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VS_OUT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samplerCube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texture_cube_map1;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vec3(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pt-B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 = reflect(-viewDir,norm);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reflection  = vec3(texture(texture_cube_map1,R));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vec4(reflection,1.0);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AC237C-605C-4D47-A449-A216F0AF987E}"/>
              </a:ext>
            </a:extLst>
          </p:cNvPr>
          <p:cNvSpPr/>
          <p:nvPr/>
        </p:nvSpPr>
        <p:spPr>
          <a:xfrm>
            <a:off x="941131" y="1310673"/>
            <a:ext cx="1050361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反射表现为物体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或物体的一部分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周围环境，即根据观察者的视角，物体的颜色或多或少等于环境。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0419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7458</TotalTime>
  <Words>2652</Words>
  <Application>Microsoft Office PowerPoint</Application>
  <PresentationFormat>宽屏</PresentationFormat>
  <Paragraphs>400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Microsoft Yahei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319</cp:revision>
  <dcterms:created xsi:type="dcterms:W3CDTF">2016-12-28T02:05:00Z</dcterms:created>
  <dcterms:modified xsi:type="dcterms:W3CDTF">2022-10-16T07:25:03Z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